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26" r:id="rId3"/>
    <p:sldId id="279" r:id="rId4"/>
    <p:sldId id="281" r:id="rId5"/>
    <p:sldId id="262" r:id="rId6"/>
    <p:sldId id="333" r:id="rId7"/>
    <p:sldId id="334" r:id="rId8"/>
    <p:sldId id="335" r:id="rId9"/>
    <p:sldId id="331" r:id="rId10"/>
    <p:sldId id="337" r:id="rId11"/>
    <p:sldId id="316" r:id="rId12"/>
    <p:sldId id="323" r:id="rId13"/>
    <p:sldId id="339" r:id="rId14"/>
    <p:sldId id="315" r:id="rId15"/>
    <p:sldId id="322" r:id="rId16"/>
    <p:sldId id="328" r:id="rId17"/>
    <p:sldId id="329" r:id="rId18"/>
    <p:sldId id="341" r:id="rId19"/>
    <p:sldId id="320" r:id="rId20"/>
    <p:sldId id="321" r:id="rId21"/>
    <p:sldId id="288" r:id="rId22"/>
    <p:sldId id="344" r:id="rId23"/>
    <p:sldId id="345" r:id="rId24"/>
    <p:sldId id="346" r:id="rId25"/>
    <p:sldId id="34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 autoAdjust="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alt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B8B0B1C-59E7-4168-B4D8-458D5AF2BABF}" type="datetimeFigureOut">
              <a:rPr lang="ru-RU" altLang="en-US"/>
              <a:pPr/>
              <a:t>23.03.2018</a:t>
            </a:fld>
            <a:endParaRPr lang="ru-RU" altLang="en-US"/>
          </a:p>
        </p:txBody>
      </p:sp>
      <p:sp>
        <p:nvSpPr>
          <p:cNvPr id="1198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alt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E1C1FF2-8658-42F4-AA5F-6B42E5619032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53088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en-US"/>
              <a:t>1) умовна точність; 2) невідповідність вагових категорій; 3) передбачувана взаємна компенсація; 4) надлишок індикаторів; 5) внутрішня неузгодженість системи; 6) недбалість при розрахунку ваги індикаторів; 7) невідповідність позиції в рейтингу та отриманому балу </a:t>
            </a:r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1805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54D04-563E-411F-B2E7-269E788B7B7C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519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5C973-8F1A-4588-8392-507945B013F2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922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6F820-E2E2-4BE0-9182-5F2A10871DBC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7650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45575-25D2-43D1-8B9F-8E8513B2734B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8999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936F-1D71-4217-8B5E-8C305A9EEF36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0456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7D385-D51B-4290-AE7C-BF7FE9DC1947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0844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631C4-06A0-422F-A131-07147C38B731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919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24A0D-F9E2-4DCC-A4EA-4648926D5CE2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8012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9B418-4A6A-472B-A3C1-12CED54FF0E7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3924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1B177-1B14-4F8B-8640-37FB00013CAA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2646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87051-1654-4AD4-A191-6502B5BD56A7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5813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0087C2A-3398-4F0F-81A5-2F1507EA38ED}" type="slidenum">
              <a:rPr lang="ru-RU" altLang="en-US"/>
              <a:pPr/>
              <a:t>‹№›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ergiy.kurbatov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844675"/>
            <a:ext cx="7847013" cy="1227138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 </a:t>
            </a:r>
            <a:r>
              <a:rPr lang="uk-UA" altLang="en-US" sz="4000" smtClean="0"/>
              <a:t> </a:t>
            </a:r>
            <a:r>
              <a:rPr lang="en-US" altLang="en-US" b="1" smtClean="0"/>
              <a:t> </a:t>
            </a:r>
            <a:r>
              <a:rPr lang="uk-UA" altLang="en-US" sz="3600" b="1" smtClean="0"/>
              <a:t>Проблема вдосконалення теорії та методології розроблення університетських рейтингів: сучасні підходи</a:t>
            </a:r>
            <a:r>
              <a:rPr lang="ru-RU" altLang="en-US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en-US" sz="2000" smtClean="0"/>
              <a:t>Сергій Курбатов,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en-US" sz="2000" smtClean="0"/>
              <a:t>Головний науковий співробітник відділу інтернаціоналізації вищої освіти</a:t>
            </a:r>
          </a:p>
          <a:p>
            <a:pPr eaLnBrk="1" hangingPunct="1">
              <a:lnSpc>
                <a:spcPct val="90000"/>
              </a:lnSpc>
            </a:pPr>
            <a:r>
              <a:rPr lang="uk-UA" altLang="en-US" sz="2000" smtClean="0"/>
              <a:t>Інституту вищої освіти НАПН України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E-mail: </a:t>
            </a:r>
            <a:r>
              <a:rPr lang="en-US" altLang="en-US" sz="2000" i="1" smtClean="0">
                <a:hlinkClick r:id="rId2"/>
              </a:rPr>
              <a:t>sergiy.kurbatov@gmail.com</a:t>
            </a:r>
            <a:r>
              <a:rPr lang="en-US" altLang="en-US" sz="2400" i="1" smtClean="0"/>
              <a:t> </a:t>
            </a:r>
            <a:endParaRPr lang="ru-RU" altLang="en-US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Group 2"/>
          <p:cNvGraphicFramePr>
            <a:graphicFrameLocks noGrp="1"/>
          </p:cNvGraphicFramePr>
          <p:nvPr/>
        </p:nvGraphicFramePr>
        <p:xfrm>
          <a:off x="395288" y="698500"/>
          <a:ext cx="8353425" cy="5637851"/>
        </p:xfrm>
        <a:graphic>
          <a:graphicData uri="http://schemas.openxmlformats.org/drawingml/2006/table">
            <a:tbl>
              <a:tblPr/>
              <a:tblGrid>
                <a:gridCol w="560387"/>
                <a:gridCol w="3582988"/>
                <a:gridCol w="2071687"/>
                <a:gridCol w="2138363"/>
              </a:tblGrid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MS Mincho" charset="-128"/>
                        <a:cs typeface="Calibri Light Cyr" charset="-5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№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ARWU 2017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Університет</a:t>
                      </a:r>
                      <a:endParaRPr kumimoji="0" lang="ru-RU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Країна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Бал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1.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Harvard University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США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100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2.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Stanford University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США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7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6</a:t>
                      </a: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,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5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3.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 University of Cambridge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Велика Британія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70,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9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4.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Massachusetts Institute of Technology 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 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США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70</a:t>
                      </a: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,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4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5.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 University of California, Berkeley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США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69,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1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6.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Princeton University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США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6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1,1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7.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University of Oxford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Велика Британія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60</a:t>
                      </a: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,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1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8.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Columbia University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США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5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8</a:t>
                      </a: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,8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9.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California Institute of Technology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США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5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7</a:t>
                      </a: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,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3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10.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University of Chicago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США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5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3</a:t>
                      </a: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,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9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848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Group 2"/>
          <p:cNvGraphicFramePr>
            <a:graphicFrameLocks noGrp="1"/>
          </p:cNvGraphicFramePr>
          <p:nvPr/>
        </p:nvGraphicFramePr>
        <p:xfrm>
          <a:off x="504825" y="171450"/>
          <a:ext cx="8135938" cy="6516053"/>
        </p:xfrm>
        <a:graphic>
          <a:graphicData uri="http://schemas.openxmlformats.org/drawingml/2006/table">
            <a:tbl>
              <a:tblPr/>
              <a:tblGrid>
                <a:gridCol w="698500"/>
                <a:gridCol w="2967038"/>
                <a:gridCol w="2933700"/>
                <a:gridCol w="1536700"/>
              </a:tblGrid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MS Mincho" charset="-128"/>
                        <a:cs typeface="Calibri Light Cyr" charset="-5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№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QS 2018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Університет</a:t>
                      </a:r>
                      <a:endParaRPr kumimoji="0" lang="ru-RU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Країна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Бал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1.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Massachusetts Institute of Technology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США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100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2.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Stanford University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США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98,7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0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3.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Harvard University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98,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40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4.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California Institute of Technology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США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97,70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5.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 University of Cambridge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Велика Британія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95,60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6.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University of Oxford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Велика Британія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95,30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7.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University College London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Велика Британія	 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94,60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8.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Imperial College London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Велика Британія 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93,70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9.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University of Chicago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США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93,50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10.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Swiss Federal Institute of Technology Zurich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Швейцарія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93,30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71513"/>
            <a:ext cx="8535988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500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5003" name="Picture 11" descr="World University Rankings methodology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00576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5" name="AutoShape 13" descr="Результат пошуку зображень за запитом &quot;the ranking of world universities&quot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5007" name="AutoShape 15" descr="Результат пошуку зображень за запитом &quot;the ranking of world universities&quot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5009" name="AutoShape 17" descr="Результат пошуку зображень за запитом &quot;the ranking of world universities&quot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5011" name="AutoShape 19" descr="Результат пошуку зображень за запитом &quot;the ranking of world universities&quot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5013" name="AutoShape 21" descr="Результат пошуку зображень за запитом &quot;the ranking of world universities&quot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5015" name="AutoShape 23" descr="Результат пошуку зображень за запитом &quot;the ranking of world universities&quot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8501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8913"/>
            <a:ext cx="74898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 descr="Understanding Webometrics Ranking Methodology &#10;Webometrics Ranking &#10;Visibility (50%) &#10;Activity (50%) &#10;No. of external link...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mtClean="0"/>
              <a:t> </a:t>
            </a:r>
            <a:endParaRPr lang="ru-RU" altLang="en-US" smtClean="0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495300" y="1706563"/>
            <a:ext cx="82042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ru-RU" altLang="en-US" b="0"/>
          </a:p>
          <a:p>
            <a:pPr algn="ctr"/>
            <a:r>
              <a:rPr lang="en-US" altLang="en-US" sz="2800" i="1" u="sng"/>
              <a:t>Visibility</a:t>
            </a:r>
            <a:r>
              <a:rPr lang="en-US" altLang="en-US" sz="2800" i="1"/>
              <a:t> </a:t>
            </a:r>
            <a:r>
              <a:rPr lang="en-US" altLang="en-US" sz="2800"/>
              <a:t>– 50 % - number of external </a:t>
            </a:r>
          </a:p>
          <a:p>
            <a:pPr algn="ctr"/>
            <a:r>
              <a:rPr lang="en-US" altLang="en-US" sz="2800"/>
              <a:t>links to www-page;</a:t>
            </a:r>
          </a:p>
          <a:p>
            <a:pPr algn="ctr"/>
            <a:endParaRPr lang="en-US" altLang="en-US" sz="2800"/>
          </a:p>
          <a:p>
            <a:pPr algn="ctr"/>
            <a:r>
              <a:rPr lang="en-US" altLang="en-US" sz="2800" i="1" u="sng"/>
              <a:t>Activity</a:t>
            </a:r>
            <a:r>
              <a:rPr lang="en-US" altLang="en-US" sz="2800" u="sng"/>
              <a:t> </a:t>
            </a:r>
            <a:r>
              <a:rPr lang="en-US" altLang="en-US" sz="2800"/>
              <a:t>– 50%:</a:t>
            </a:r>
            <a:endParaRPr lang="ru-RU" altLang="en-US" sz="2800"/>
          </a:p>
          <a:p>
            <a:pPr algn="ctr"/>
            <a:r>
              <a:rPr lang="en-US" altLang="en-US" sz="2400"/>
              <a:t>Presence (5%) – number of www-pages</a:t>
            </a:r>
            <a:endParaRPr lang="ru-RU" altLang="en-US" sz="2400"/>
          </a:p>
          <a:p>
            <a:pPr algn="ctr"/>
            <a:r>
              <a:rPr lang="en-US" altLang="en-US" sz="2400"/>
              <a:t>Transparency (10%) – number of citations </a:t>
            </a:r>
            <a:r>
              <a:rPr lang="en-US" altLang="en-US"/>
              <a:t>Google Scholar)</a:t>
            </a:r>
            <a:endParaRPr lang="ru-RU" altLang="en-US"/>
          </a:p>
          <a:p>
            <a:pPr algn="ctr"/>
            <a:r>
              <a:rPr lang="en-US" altLang="en-US" sz="2400"/>
              <a:t>Excellence (35%) – publications in high impact journals</a:t>
            </a:r>
          </a:p>
          <a:p>
            <a:pPr algn="ctr"/>
            <a:r>
              <a:rPr lang="en-US" altLang="en-US"/>
              <a:t>(SCImago)</a:t>
            </a: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4813"/>
            <a:ext cx="39909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Andre Spicer (2017)*</a:t>
            </a:r>
            <a:endParaRPr lang="ru-RU" altLang="en-US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altLang="en-US" sz="1800" smtClean="0"/>
              <a:t>Число вітчизняних вступників до британських університетів цього року скоротилось на 4%;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altLang="en-US" sz="1800" smtClean="0"/>
          </a:p>
          <a:p>
            <a:pPr>
              <a:lnSpc>
                <a:spcPct val="80000"/>
              </a:lnSpc>
            </a:pPr>
            <a:r>
              <a:rPr lang="uk-UA" altLang="en-US" sz="1800" smtClean="0"/>
              <a:t>Хоча 50% населення мають вищу освіту, лише 20% робочих місць її потребує;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altLang="en-US" sz="1800" smtClean="0"/>
          </a:p>
          <a:p>
            <a:pPr>
              <a:lnSpc>
                <a:spcPct val="80000"/>
              </a:lnSpc>
            </a:pPr>
            <a:r>
              <a:rPr lang="uk-UA" altLang="en-US" sz="1800" smtClean="0"/>
              <a:t>46% студентів не демонструє покращення власних когнітивних здібностей впродовж навчання в університеті;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altLang="en-US" sz="1800" smtClean="0"/>
          </a:p>
          <a:p>
            <a:pPr>
              <a:lnSpc>
                <a:spcPct val="80000"/>
              </a:lnSpc>
            </a:pPr>
            <a:r>
              <a:rPr lang="uk-UA" altLang="en-US" sz="1800" smtClean="0"/>
              <a:t>Між 1975 та 2008 роками кількість викладачів американських університетів зросла на 10%, а управлінців – на 221%;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altLang="en-US" sz="1800" smtClean="0"/>
          </a:p>
          <a:p>
            <a:pPr>
              <a:lnSpc>
                <a:spcPct val="80000"/>
              </a:lnSpc>
            </a:pPr>
            <a:r>
              <a:rPr lang="uk-UA" altLang="en-US" sz="1800" smtClean="0"/>
              <a:t>Дві третини британських університетів мають більше управлінців, ніж викладачів.</a:t>
            </a:r>
            <a:endParaRPr lang="en-US" altLang="en-US" sz="180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90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9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900" smtClean="0"/>
              <a:t>*</a:t>
            </a:r>
            <a:r>
              <a:rPr lang="ru-RU" altLang="en-US" sz="1200" i="1" smtClean="0"/>
              <a:t>https://www.theguardian.com/commentisfree/2017/aug/21/universities-broke-cut-pointless-admin-teaching</a:t>
            </a:r>
            <a:r>
              <a:rPr lang="en-US" altLang="en-US" sz="500" i="1" smtClean="0"/>
              <a:t> </a:t>
            </a:r>
            <a:r>
              <a:rPr lang="uk-UA" altLang="en-US" sz="500" i="1" smtClean="0"/>
              <a:t> </a:t>
            </a:r>
            <a:r>
              <a:rPr lang="en-US" altLang="en-US" sz="500" i="1" smtClean="0"/>
              <a:t> </a:t>
            </a:r>
            <a:endParaRPr lang="ru-RU" altLang="en-US" sz="500" i="1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286" name="Group 318"/>
          <p:cNvGraphicFramePr>
            <a:graphicFrameLocks noGrp="1"/>
          </p:cNvGraphicFramePr>
          <p:nvPr/>
        </p:nvGraphicFramePr>
        <p:xfrm>
          <a:off x="1116013" y="765175"/>
          <a:ext cx="7632700" cy="4608513"/>
        </p:xfrm>
        <a:graphic>
          <a:graphicData uri="http://schemas.openxmlformats.org/drawingml/2006/table">
            <a:tbl>
              <a:tblPr/>
              <a:tblGrid>
                <a:gridCol w="355600"/>
                <a:gridCol w="1739900"/>
                <a:gridCol w="773112"/>
                <a:gridCol w="920750"/>
                <a:gridCol w="868363"/>
                <a:gridCol w="889000"/>
                <a:gridCol w="1192212"/>
                <a:gridCol w="893763"/>
              </a:tblGrid>
              <a:tr h="1147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№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Університет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2017</a:t>
                      </a:r>
                      <a:endParaRPr kumimoji="0" lang="uk-UA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Країна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ARWU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QS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THE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Webometrics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Stanford </a:t>
                      </a:r>
                      <a:endParaRPr kumimoji="0" lang="uk-UA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USA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Harvard </a:t>
                      </a:r>
                      <a:endParaRPr kumimoji="0" lang="uk-UA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USA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MIT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USA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Cambridge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UK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Oxford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UK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4289" name="Picture 321" descr="Stanford University seal 2003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916113"/>
            <a:ext cx="649287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291" name="Picture 323" descr="Harvard Wreath Logo 1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36838"/>
            <a:ext cx="647700" cy="6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293" name="Picture 325" descr="MIT Seal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57563"/>
            <a:ext cx="5746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297" name="Picture 329" descr="University of Cambridg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05263"/>
            <a:ext cx="712788" cy="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299" name="Picture 331" descr="University of Oxford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24400"/>
            <a:ext cx="54292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565" name="Group 461"/>
          <p:cNvGraphicFramePr>
            <a:graphicFrameLocks noGrp="1"/>
          </p:cNvGraphicFramePr>
          <p:nvPr/>
        </p:nvGraphicFramePr>
        <p:xfrm>
          <a:off x="684213" y="620713"/>
          <a:ext cx="8064500" cy="5995987"/>
        </p:xfrm>
        <a:graphic>
          <a:graphicData uri="http://schemas.openxmlformats.org/drawingml/2006/table">
            <a:tbl>
              <a:tblPr/>
              <a:tblGrid>
                <a:gridCol w="700087"/>
                <a:gridCol w="3417888"/>
                <a:gridCol w="1044575"/>
                <a:gridCol w="895350"/>
                <a:gridCol w="895350"/>
                <a:gridCol w="1111250"/>
              </a:tblGrid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Місце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MS Mincho" charset="-128"/>
                        <a:cs typeface="Calibri Light Cyr" charset="-5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2017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Університет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ТОП 200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Webo-metrics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Scopus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Загальний бал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1.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Київський національний університет імені Тараса Шевченка  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2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1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1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4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-3</a:t>
                      </a: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.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Національний технічний університет України </a:t>
                      </a: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Calibri Light Cyr" charset="-52"/>
                        </a:rPr>
                        <a:t>«</a:t>
                      </a: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Київський політехнічний інститут імені Ігоря Сікорського</a:t>
                      </a: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Calibri Light Cyr" charset="-52"/>
                        </a:rPr>
                        <a:t>»</a:t>
                      </a: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2-</a:t>
                      </a: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3.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Харківський національний університет імені Василя Каразіна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4.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Львівський національний університет імені Івана Франка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5.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Національний технічний університет  </a:t>
                      </a: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Calibri Light Cyr" charset="-52"/>
                        </a:rPr>
                        <a:t>«</a:t>
                      </a: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Харківський політехнічний інститут</a:t>
                      </a: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Calibri Light Cyr" charset="-52"/>
                        </a:rPr>
                        <a:t>»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20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6.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Національний університет </a:t>
                      </a: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Calibri Light Cyr" charset="-52"/>
                        </a:rPr>
                        <a:t>«</a:t>
                      </a: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Львівська політехніка</a:t>
                      </a: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Calibri Light Cyr" charset="-52"/>
                        </a:rPr>
                        <a:t>»</a:t>
                      </a: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  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5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10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23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7.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Сумський державний університет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11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8.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Одеський національний університет імені Іллі Мечнікова  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17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9.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Чернівецький національний університет імені Юрія Федьковича  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10.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Національний університет біоресурсів і природокористування</a:t>
                      </a: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charset="-128"/>
                          <a:cs typeface="Calibri Light Cyr" charset="-52"/>
                        </a:rPr>
                        <a:t>  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 Cyr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charset="-128"/>
                          <a:cs typeface="Calibri Light" panose="020F0302020204030204" pitchFamily="34" charset="0"/>
                        </a:rPr>
                        <a:t>44</a:t>
                      </a:r>
                      <a:endParaRPr kumimoji="0" lang="uk-U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Kaycheng Soh The Seven Deadly Sins of World University Ranking</a:t>
            </a:r>
            <a:r>
              <a:rPr lang="ru-RU" altLang="en-US" sz="3200" smtClean="0"/>
              <a:t> (2017)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uk-UA" altLang="en-US" sz="2800" smtClean="0"/>
              <a:t>Міжнародні університетські рейтинги з властивим для них підходом «зважування та підсумовування», який практикується зараз, більше нагадують середньовічну алхімію, аніж сучасну хімію, а таблиці університетських рейтингів нагадують кола трансмутації під час перетворення металу на золото</a:t>
            </a:r>
            <a:r>
              <a:rPr lang="en-US" altLang="en-US" sz="2800" smtClean="0"/>
              <a:t>…</a:t>
            </a:r>
            <a:r>
              <a:rPr lang="ru-RU" altLang="en-US" sz="2800" smtClean="0"/>
              <a:t> </a:t>
            </a:r>
          </a:p>
          <a:p>
            <a:endParaRPr lang="ru-RU" altLang="en-US" smtClean="0"/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814888"/>
            <a:ext cx="2160587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97425"/>
            <a:ext cx="1944687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3200" smtClean="0"/>
              <a:t>Можливі сценарії розвитку університетських рейтингів 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uk-UA" altLang="en-US" sz="3200" smtClean="0"/>
              <a:t>(</a:t>
            </a:r>
            <a:r>
              <a:rPr lang="en-US" altLang="en-US" sz="3200" smtClean="0"/>
              <a:t>Ulrich Teichler, 2011)</a:t>
            </a:r>
            <a:endParaRPr lang="ru-RU" altLang="en-US" sz="3200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uk-UA" altLang="ja-JP" sz="2000" smtClean="0"/>
              <a:t>інерційний сценарій, при якому зберігається нинішня роль та відношення до рейтингів;</a:t>
            </a:r>
            <a:r>
              <a:rPr lang="ru-RU" altLang="ja-JP" sz="2000" smtClean="0"/>
              <a:t> </a:t>
            </a:r>
            <a:endParaRPr lang="en-US" altLang="ja-JP" sz="2000" smtClean="0">
              <a:ea typeface="MS PGothic" panose="020B0600070205080204" pitchFamily="34" charset="-128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uk-UA" altLang="ja-JP" sz="2000" smtClean="0"/>
              <a:t>подальше поширення практики складання рейтингів, поглиблення їх впливу на освітню політику; </a:t>
            </a:r>
            <a:endParaRPr lang="en-US" altLang="ja-JP" sz="2000" smtClean="0">
              <a:ea typeface="MS PGothic" panose="020B0600070205080204" pitchFamily="34" charset="-128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uk-UA" altLang="ja-JP" sz="2000" smtClean="0"/>
              <a:t>рейтинги змінюють характер вищих навчальних закладів; </a:t>
            </a:r>
            <a:endParaRPr lang="en-US" altLang="ja-JP" sz="2000" smtClean="0">
              <a:ea typeface="MS PGothic" panose="020B0600070205080204" pitchFamily="34" charset="-128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uk-UA" altLang="ja-JP" sz="2000" smtClean="0"/>
              <a:t>рейтинги деформують систему університетської освіти; </a:t>
            </a:r>
            <a:endParaRPr lang="en-US" altLang="ja-JP" sz="2000" smtClean="0">
              <a:ea typeface="MS PGothic" panose="020B0600070205080204" pitchFamily="34" charset="-128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uk-UA" altLang="ja-JP" sz="2000" smtClean="0"/>
              <a:t>рейтинги змінять систему освіти на краще</a:t>
            </a:r>
            <a:r>
              <a:rPr lang="en-US" altLang="ja-JP" sz="2000" smtClean="0">
                <a:ea typeface="MS PGothic" panose="020B0600070205080204" pitchFamily="34" charset="-128"/>
              </a:rPr>
              <a:t> </a:t>
            </a:r>
            <a:r>
              <a:rPr lang="uk-UA" altLang="ja-JP" sz="2000" smtClean="0"/>
              <a:t>провокуючи внутрішню диверсифікацію навчальних закладів, яка постає фактором підвищення конкурентоспроможності</a:t>
            </a:r>
            <a:r>
              <a:rPr lang="ru-RU" altLang="ja-JP" sz="2000" smtClean="0"/>
              <a:t> </a:t>
            </a:r>
            <a:r>
              <a:rPr lang="en-US" altLang="ja-JP" sz="2000" smtClean="0">
                <a:ea typeface="MS PGothic" panose="020B0600070205080204" pitchFamily="34" charset="-128"/>
              </a:rPr>
              <a:t>;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uk-UA" altLang="en-US" sz="2000" smtClean="0"/>
              <a:t>рейтинги стануть адекватним та достовірним інструментом оцінки вищих навчальних закладів;</a:t>
            </a:r>
            <a:endParaRPr lang="en-US" altLang="en-US" sz="200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uk-UA" altLang="en-US" sz="2000" smtClean="0"/>
              <a:t>рейтинги сприятимуть створенню «прозорих» інформаційних систем та зникнуть, оскільки за цих умов в них не буде потреби. </a:t>
            </a:r>
            <a:endParaRPr lang="ru-RU" altLang="en-US" sz="2000" smtClean="0"/>
          </a:p>
          <a:p>
            <a:pPr marL="609600" indent="-609600">
              <a:lnSpc>
                <a:spcPct val="80000"/>
              </a:lnSpc>
            </a:pPr>
            <a:endParaRPr lang="ru-RU" altLang="en-US" sz="20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3200" smtClean="0"/>
              <a:t>Основні сучасні тенденції в галузі в галузі вдосконалення університетських рейтингів є:</a:t>
            </a:r>
            <a:endParaRPr lang="ru-RU" altLang="en-US" sz="3200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altLang="en-US" sz="2400" b="1" i="1" smtClean="0"/>
              <a:t>наближення</a:t>
            </a:r>
            <a:r>
              <a:rPr lang="uk-UA" altLang="en-US" sz="2400" smtClean="0"/>
              <a:t> методології розробки університетських рейтингів до існуючої методології соціальних наук;</a:t>
            </a:r>
          </a:p>
          <a:p>
            <a:pPr>
              <a:lnSpc>
                <a:spcPct val="90000"/>
              </a:lnSpc>
            </a:pPr>
            <a:r>
              <a:rPr lang="uk-UA" altLang="en-US" sz="2400" b="1" i="1" smtClean="0"/>
              <a:t> збільшення </a:t>
            </a:r>
            <a:r>
              <a:rPr lang="uk-UA" altLang="en-US" sz="2400" smtClean="0"/>
              <a:t>акценту на оцінці результатів навчання;</a:t>
            </a:r>
          </a:p>
          <a:p>
            <a:pPr>
              <a:lnSpc>
                <a:spcPct val="90000"/>
              </a:lnSpc>
            </a:pPr>
            <a:r>
              <a:rPr lang="uk-UA" altLang="en-US" sz="2400" b="1" i="1" smtClean="0"/>
              <a:t>інтерактивний характер</a:t>
            </a:r>
            <a:r>
              <a:rPr lang="uk-UA" altLang="en-US" sz="2400" smtClean="0"/>
              <a:t> рейтингів, поширення практики самостійного відбору індикаторів для оцінки та порівняння університетів;</a:t>
            </a:r>
          </a:p>
          <a:p>
            <a:pPr>
              <a:lnSpc>
                <a:spcPct val="90000"/>
              </a:lnSpc>
            </a:pPr>
            <a:r>
              <a:rPr lang="uk-UA" altLang="en-US" sz="2400" b="1" i="1" smtClean="0"/>
              <a:t>пошук оптимального балансу</a:t>
            </a:r>
            <a:r>
              <a:rPr lang="uk-UA" altLang="en-US" sz="2400" smtClean="0"/>
              <a:t> між об’єктивними та суб’єктивними даними, а також між кількісними та якісними індикаторами при оцінці університетської діяльності, врахування думки основних споживачів освітніх послуг, перш за все, студентів</a:t>
            </a:r>
            <a:r>
              <a:rPr lang="en-US" altLang="en-US" sz="2400" smtClean="0"/>
              <a:t> </a:t>
            </a:r>
            <a:r>
              <a:rPr lang="uk-UA" altLang="en-US" sz="2400" smtClean="0"/>
              <a:t>та роботодавців.</a:t>
            </a:r>
            <a:endParaRPr lang="ru-RU" altLang="en-US" sz="2400" smtClean="0"/>
          </a:p>
          <a:p>
            <a:pPr>
              <a:lnSpc>
                <a:spcPct val="90000"/>
              </a:lnSpc>
            </a:pPr>
            <a:endParaRPr lang="ru-RU" altLang="en-US" sz="24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25538"/>
            <a:ext cx="3332163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smtClean="0"/>
              <a:t>Philip G. Altbach “Ranking Season is Here”(2011)</a:t>
            </a:r>
            <a:endParaRPr lang="ru-RU" altLang="en-US" sz="2800" b="1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en-US" smtClean="0"/>
              <a:t>“ </a:t>
            </a:r>
            <a:r>
              <a:rPr lang="uk-UA" altLang="en-US" b="1" i="1" smtClean="0"/>
              <a:t>Якби рейтингів не існувало, хтось, рано чи пізно, вигадав би їх, адже поява рейтингів – це закономірний результат масового характеру вищої освіти, а також комерціалізації та конкуренції університетів в усьому світі</a:t>
            </a:r>
            <a:r>
              <a:rPr lang="uk-UA" altLang="en-US" smtClean="0"/>
              <a:t> ”</a:t>
            </a:r>
            <a:endParaRPr lang="ru-R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smtClean="0"/>
              <a:t>Simon Marginson University Rankings and Social Science (2014)</a:t>
            </a:r>
            <a:endParaRPr lang="ru-RU" altLang="en-US" sz="2800" b="1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“</a:t>
            </a:r>
            <a:r>
              <a:rPr lang="uk-UA" altLang="en-US" sz="2800" b="1" i="1" smtClean="0"/>
              <a:t>У часи, коли нації сприймають себе у контексті глобальної конкуренції, а глобальні порівняння стають важливим елементом в багатьох сферах, університетські рейтинги займають відповідну нішу. Вони роблять таємний і складний світ університетів простим, прозорим та зрозумілим</a:t>
            </a:r>
            <a:r>
              <a:rPr lang="uk-UA" altLang="en-US" smtClean="0"/>
              <a:t> ”</a:t>
            </a:r>
            <a:endParaRPr lang="ru-R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3200" b="1" smtClean="0"/>
              <a:t>Університетські рейтинги: історія становлення – міжнародні рейтинги</a:t>
            </a:r>
            <a:endParaRPr lang="ru-RU" altLang="en-US" sz="3200" b="1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en-US" sz="1800" b="1" smtClean="0"/>
              <a:t>2003 р. – Шанхайських рейтинг світових університетів </a:t>
            </a:r>
            <a:r>
              <a:rPr lang="uk-UA" altLang="en-US" sz="1800" i="1" smtClean="0"/>
              <a:t>(</a:t>
            </a:r>
            <a:r>
              <a:rPr lang="en-US" altLang="en-US" sz="1800" i="1" smtClean="0"/>
              <a:t>Academic Ranking of World-Class </a:t>
            </a:r>
            <a:r>
              <a:rPr lang="uk-UA" altLang="en-US" sz="1800" i="1" smtClean="0"/>
              <a:t> </a:t>
            </a:r>
            <a:r>
              <a:rPr lang="en-US" altLang="en-US" sz="1800" i="1" smtClean="0"/>
              <a:t>Universities</a:t>
            </a:r>
            <a:r>
              <a:rPr lang="uk-UA" altLang="en-US" sz="1800" i="1" smtClean="0"/>
              <a:t>)-Китай</a:t>
            </a:r>
            <a:endParaRPr lang="uk-UA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uk-UA" altLang="en-US" sz="1800" b="1" smtClean="0"/>
              <a:t>2004 р. – рейтинг Таймс </a:t>
            </a:r>
            <a:r>
              <a:rPr lang="uk-UA" altLang="en-US" sz="1800" i="1" smtClean="0"/>
              <a:t>(</a:t>
            </a:r>
            <a:r>
              <a:rPr lang="en-US" altLang="en-US" sz="1800" i="1" smtClean="0"/>
              <a:t>THES-QS World University Rankings</a:t>
            </a:r>
            <a:r>
              <a:rPr lang="uk-UA" altLang="en-US" sz="1800" i="1" smtClean="0"/>
              <a:t> 2004-2009 р.) – Велика Британія (з 2010 </a:t>
            </a:r>
            <a:r>
              <a:rPr lang="en-US" altLang="en-US" sz="1800" i="1" smtClean="0"/>
              <a:t>QS</a:t>
            </a:r>
            <a:r>
              <a:rPr lang="uk-UA" altLang="en-US" sz="1800" i="1" smtClean="0"/>
              <a:t> видає рейтинг самостійно)</a:t>
            </a:r>
          </a:p>
          <a:p>
            <a:pPr eaLnBrk="1" hangingPunct="1">
              <a:lnSpc>
                <a:spcPct val="80000"/>
              </a:lnSpc>
            </a:pPr>
            <a:r>
              <a:rPr lang="uk-UA" altLang="en-US" sz="1800" b="1" smtClean="0"/>
              <a:t> 2004 р. – рейтинг Вебометрикс </a:t>
            </a:r>
            <a:r>
              <a:rPr lang="uk-UA" altLang="en-US" sz="1800" i="1" smtClean="0"/>
              <a:t>(</a:t>
            </a:r>
            <a:r>
              <a:rPr lang="en-US" altLang="en-US" sz="1800" i="1" smtClean="0"/>
              <a:t>Ranking Web of World Universities)</a:t>
            </a:r>
            <a:r>
              <a:rPr lang="uk-UA" altLang="en-US" sz="1800" i="1" smtClean="0"/>
              <a:t>- Іспанія</a:t>
            </a:r>
            <a:r>
              <a:rPr lang="en-US" altLang="en-US" sz="1800" i="1" smtClean="0"/>
              <a:t> </a:t>
            </a:r>
            <a:endParaRPr lang="uk-UA" altLang="en-US" sz="1800" i="1" smtClean="0"/>
          </a:p>
          <a:p>
            <a:pPr eaLnBrk="1" hangingPunct="1">
              <a:lnSpc>
                <a:spcPct val="80000"/>
              </a:lnSpc>
            </a:pPr>
            <a:r>
              <a:rPr lang="uk-UA" altLang="en-US" sz="1800" b="1" smtClean="0"/>
              <a:t>2007 р</a:t>
            </a:r>
            <a:r>
              <a:rPr lang="uk-UA" altLang="en-US" sz="1800" b="1" i="1" smtClean="0"/>
              <a:t>. - </a:t>
            </a:r>
            <a:r>
              <a:rPr lang="uk-UA" altLang="en-US" sz="1800" b="1" smtClean="0"/>
              <a:t>Рейтинг продуктивності дослідницьких університетів щодо наукових статей</a:t>
            </a:r>
            <a:r>
              <a:rPr lang="uk-UA" altLang="en-US" sz="1800" b="1" i="1" smtClean="0"/>
              <a:t> </a:t>
            </a:r>
            <a:r>
              <a:rPr lang="uk-UA" altLang="en-US" sz="1800" i="1" smtClean="0"/>
              <a:t>(Performance Ranking of Scientific Papers for Research Universities ) – Тайвань</a:t>
            </a:r>
            <a:endParaRPr lang="en-US" altLang="en-US" sz="1800" i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/>
              <a:t>2008 </a:t>
            </a:r>
            <a:r>
              <a:rPr lang="uk-UA" altLang="en-US" sz="1800" b="1" smtClean="0"/>
              <a:t>р. - Лейденський рейтинг</a:t>
            </a:r>
            <a:r>
              <a:rPr lang="uk-UA" altLang="en-US" sz="1800" i="1" smtClean="0"/>
              <a:t> (The Leiden Ranking) - Нідерланди</a:t>
            </a:r>
            <a:endParaRPr lang="uk-UA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uk-UA" altLang="en-US" sz="1800" b="1" smtClean="0"/>
              <a:t>2009 р. - Рейтинг університетів та наукових установ за показниками наукової продуктивності</a:t>
            </a:r>
            <a:r>
              <a:rPr lang="uk-UA" altLang="en-US" sz="1800" smtClean="0"/>
              <a:t> (SCImago Institutions Rankings)</a:t>
            </a:r>
            <a:r>
              <a:rPr lang="ru-RU" altLang="en-US" sz="1800" smtClean="0"/>
              <a:t> </a:t>
            </a: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/>
              <a:t>2010 </a:t>
            </a:r>
            <a:r>
              <a:rPr lang="uk-UA" altLang="en-US" sz="1800" b="1" smtClean="0"/>
              <a:t>р. </a:t>
            </a:r>
            <a:r>
              <a:rPr lang="en-US" altLang="en-US" sz="1800" b="1" i="1" smtClean="0"/>
              <a:t>– </a:t>
            </a:r>
            <a:r>
              <a:rPr lang="uk-UA" altLang="en-US" sz="1800" b="1" smtClean="0"/>
              <a:t>Новий рейтинг Таймс </a:t>
            </a:r>
            <a:r>
              <a:rPr lang="en-US" altLang="en-US" sz="1800" b="1" smtClean="0"/>
              <a:t>THE </a:t>
            </a:r>
            <a:r>
              <a:rPr lang="uk-UA" altLang="en-US" sz="1800" smtClean="0"/>
              <a:t>(робиться сумісно з компанією </a:t>
            </a:r>
            <a:r>
              <a:rPr lang="en-US" altLang="en-US" sz="1800" smtClean="0"/>
              <a:t>Thomson Reuters</a:t>
            </a:r>
            <a:r>
              <a:rPr lang="uk-UA" altLang="en-US" sz="18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uk-UA" altLang="en-US" sz="1800" b="1" smtClean="0"/>
              <a:t>2014 р. </a:t>
            </a:r>
            <a:r>
              <a:rPr lang="en-US" altLang="en-US" sz="1800" b="1" i="1" smtClean="0"/>
              <a:t>–</a:t>
            </a:r>
            <a:r>
              <a:rPr lang="uk-UA" altLang="en-US" sz="1800" b="1" i="1" smtClean="0"/>
              <a:t> </a:t>
            </a:r>
            <a:r>
              <a:rPr lang="uk-UA" altLang="en-US" sz="1800" b="1" smtClean="0"/>
              <a:t>Рейтинг університетів </a:t>
            </a:r>
            <a:r>
              <a:rPr lang="en-US" altLang="en-US" sz="1800" b="1" smtClean="0"/>
              <a:t>U-Multirank</a:t>
            </a:r>
            <a:endParaRPr lang="uk-UA" altLang="en-US" sz="1800" b="1" smtClean="0"/>
          </a:p>
          <a:p>
            <a:pPr eaLnBrk="1" hangingPunct="1">
              <a:lnSpc>
                <a:spcPct val="80000"/>
              </a:lnSpc>
            </a:pPr>
            <a:endParaRPr lang="ru-RU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8150"/>
            <a:ext cx="8640763" cy="55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3200" smtClean="0"/>
              <a:t>Розпорядження Кабінету міністрів України № 154-Р від 14.03.2018 р.</a:t>
            </a:r>
            <a:endParaRPr lang="ru-RU" altLang="en-US" sz="3200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en-US" sz="2000" smtClean="0"/>
              <a:t>    </a:t>
            </a:r>
            <a:r>
              <a:rPr lang="ru-RU" altLang="en-US" sz="2000" i="1" smtClean="0"/>
              <a:t>Про затвердження переліку світових рейтингів університетів для визначення особливої категорії іноземців та осіб без громадянства, які претендують на працевлаштування в Україні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en-US" sz="2000" i="1" smtClean="0"/>
          </a:p>
          <a:p>
            <a:pPr>
              <a:lnSpc>
                <a:spcPct val="80000"/>
              </a:lnSpc>
            </a:pPr>
            <a:r>
              <a:rPr lang="ru-RU" altLang="en-US" sz="2000" smtClean="0"/>
              <a:t>1.  Відповідно до пункту 3 частини другої статті 421 Закону України “Про зайнятість населення” затвердити перелік світових рейтингів університетів для визначення особливої категорії іноземців та осіб без громадянства, які претендують на працевлаштування в Україні, що додається.</a:t>
            </a:r>
          </a:p>
          <a:p>
            <a:pPr>
              <a:lnSpc>
                <a:spcPct val="80000"/>
              </a:lnSpc>
            </a:pPr>
            <a:r>
              <a:rPr lang="ru-RU" altLang="en-US" sz="2000" smtClean="0"/>
              <a:t>2. Установити, що особливими категоріями іноземців та осіб без громадянства, які претендують на працевлаштування в Україні, є випускники університетів, що в рік їх закінчення входять до першої сотні одного з рейтингів, визначених цим розпорядженням.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74738"/>
            <a:ext cx="3600450" cy="121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36838"/>
            <a:ext cx="2952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81525"/>
            <a:ext cx="2876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 descr="ARWU Methodology&#10;The Academic Ranking of World Universities (ARWU) is conducted by&#10;researchers at the Center for World-Cla...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96888"/>
            <a:ext cx="7848600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1084</Words>
  <Application>Microsoft Office PowerPoint</Application>
  <PresentationFormat>Екран (4:3)</PresentationFormat>
  <Paragraphs>272</Paragraphs>
  <Slides>25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3" baseType="lpstr">
      <vt:lpstr>Arial</vt:lpstr>
      <vt:lpstr>Calibri</vt:lpstr>
      <vt:lpstr>Times New Roman</vt:lpstr>
      <vt:lpstr>MS Mincho</vt:lpstr>
      <vt:lpstr>Calibri Light</vt:lpstr>
      <vt:lpstr>Calibri Light Cyr</vt:lpstr>
      <vt:lpstr>MS PGothic</vt:lpstr>
      <vt:lpstr>Оформление по умолчанию</vt:lpstr>
      <vt:lpstr>   Проблема вдосконалення теорії та методології розроблення університетських рейтингів: сучасні підходи </vt:lpstr>
      <vt:lpstr>Andre Spicer (2017)*</vt:lpstr>
      <vt:lpstr>Philip G. Altbach “Ranking Season is Here”(2011)</vt:lpstr>
      <vt:lpstr>Simon Marginson University Rankings and Social Science (2014)</vt:lpstr>
      <vt:lpstr>Університетські рейтинги: історія становлення – міжнародні рейтинги</vt:lpstr>
      <vt:lpstr>Презентація PowerPoint</vt:lpstr>
      <vt:lpstr>Розпорядження Кабінету міністрів України № 154-Р від 14.03.2018 р.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</vt:lpstr>
      <vt:lpstr>Презентація PowerPoint</vt:lpstr>
      <vt:lpstr>Презентація PowerPoint</vt:lpstr>
      <vt:lpstr>Презентація PowerPoint</vt:lpstr>
      <vt:lpstr>Kaycheng Soh The Seven Deadly Sins of World University Ranking (2017)</vt:lpstr>
      <vt:lpstr>Можливі сценарії розвитку університетських рейтингів  (Ulrich Teichler, 2011)</vt:lpstr>
      <vt:lpstr>Основні сучасні тенденції в галузі в галузі вдосконалення університетських рейтингів є:</vt:lpstr>
      <vt:lpstr>Презентація PowerPoint</vt:lpstr>
    </vt:vector>
  </TitlesOfParts>
  <Company>notebook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Університетські рейтинги як механізм підтримки інституційного лідерства</dc:title>
  <dc:creator>sergkurb</dc:creator>
  <cp:lastModifiedBy>Windows User</cp:lastModifiedBy>
  <cp:revision>27</cp:revision>
  <dcterms:created xsi:type="dcterms:W3CDTF">2016-01-10T17:19:37Z</dcterms:created>
  <dcterms:modified xsi:type="dcterms:W3CDTF">2018-03-23T15:37:27Z</dcterms:modified>
</cp:coreProperties>
</file>